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70" r:id="rId2"/>
    <p:sldId id="322" r:id="rId3"/>
    <p:sldId id="260" r:id="rId4"/>
    <p:sldId id="325" r:id="rId5"/>
    <p:sldId id="334" r:id="rId6"/>
    <p:sldId id="266" r:id="rId7"/>
    <p:sldId id="333" r:id="rId8"/>
    <p:sldId id="330" r:id="rId9"/>
    <p:sldId id="336" r:id="rId10"/>
    <p:sldId id="337" r:id="rId11"/>
    <p:sldId id="335" r:id="rId12"/>
    <p:sldId id="317" r:id="rId13"/>
    <p:sldId id="341" r:id="rId14"/>
    <p:sldId id="338" r:id="rId15"/>
    <p:sldId id="340" r:id="rId16"/>
    <p:sldId id="339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800000"/>
    <a:srgbClr val="C3E432"/>
    <a:srgbClr val="E2E41A"/>
    <a:srgbClr val="E422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3" autoAdjust="0"/>
    <p:restoredTop sz="71233" autoAdjust="0"/>
  </p:normalViewPr>
  <p:slideViewPr>
    <p:cSldViewPr snapToGrid="0" snapToObjects="1">
      <p:cViewPr>
        <p:scale>
          <a:sx n="75" d="100"/>
          <a:sy n="75" d="100"/>
        </p:scale>
        <p:origin x="-1016" y="-96"/>
      </p:cViewPr>
      <p:guideLst>
        <p:guide orient="horz" pos="3397"/>
        <p:guide pos="56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Cancers sensitivity to treatment varies depending on organ and even cell of origin.</a:t>
            </a:r>
          </a:p>
          <a:p>
            <a:pPr lvl="1"/>
            <a:r>
              <a:rPr lang="en-US" sz="2400" dirty="0" smtClean="0"/>
              <a:t>Since 1990, we have drugs that can specifically kill or prevent certain types of cancer.</a:t>
            </a:r>
            <a:endParaRPr lang="en-US" dirty="0" smtClean="0"/>
          </a:p>
          <a:p>
            <a:pPr marL="742950" lvl="2" indent="-342900"/>
            <a:r>
              <a:rPr lang="en-US" dirty="0" smtClean="0"/>
              <a:t>Petrochemicals (plastics, burning oil/coal) are known carcinogens and are becoming more common in society.</a:t>
            </a:r>
          </a:p>
          <a:p>
            <a:pPr marL="742950" lvl="2" indent="-342900"/>
            <a:r>
              <a:rPr lang="en-US" dirty="0" smtClean="0"/>
              <a:t>Cigarettes were common post WWII and are slowly being phased out.</a:t>
            </a:r>
          </a:p>
          <a:p>
            <a:endParaRPr lang="en-US" dirty="0" smtClean="0"/>
          </a:p>
          <a:p>
            <a:r>
              <a:rPr lang="en-US" dirty="0" smtClean="0"/>
              <a:t>Testicular</a:t>
            </a:r>
            <a:r>
              <a:rPr lang="en-US" baseline="0" dirty="0" smtClean="0"/>
              <a:t> cancer easy to treat surgically if diagnosed and treated early.</a:t>
            </a:r>
          </a:p>
          <a:p>
            <a:r>
              <a:rPr lang="en-US" baseline="0" dirty="0" smtClean="0"/>
              <a:t>Pancreatic cancer difficult to diagnose early.</a:t>
            </a:r>
          </a:p>
          <a:p>
            <a:r>
              <a:rPr lang="en-US" baseline="0" dirty="0" smtClean="0"/>
              <a:t>Breast cancer is more easy to diagnose, but some types of cancer are insensitive to treatment and very aggressive.</a:t>
            </a:r>
          </a:p>
          <a:p>
            <a:r>
              <a:rPr lang="en-US" baseline="0" dirty="0" smtClean="0"/>
              <a:t>Increase of smoking led to more lung cancer and tobacco-related cancers (esophageal, mouth, nasopharyngeal tumors). Decreased smoking has led to reduction in these types of cancers.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4762500" cy="1436688"/>
            <a:chOff x="0" y="0"/>
            <a:chExt cx="4762500" cy="1436688"/>
          </a:xfrm>
          <a:solidFill>
            <a:srgbClr val="D9D9D9"/>
          </a:solidFill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4762500" cy="14366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167808"/>
              <a:ext cx="4269485" cy="111720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38100" tIns="38100" rIns="38100" bIns="38100"/>
            <a:lstStyle/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Cancer </a:t>
              </a:r>
            </a:p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Lesson 1.2</a:t>
              </a:r>
              <a:endParaRPr lang="en-US" sz="3600" b="1" dirty="0">
                <a:cs typeface="Gill Sans" charset="0"/>
              </a:endParaRPr>
            </a:p>
            <a:p>
              <a:r>
                <a:rPr lang="en-US" sz="2500" b="1" dirty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46063" y="1638300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has our understanding of cancer changed over time?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894171" y="3202865"/>
            <a:ext cx="5250884" cy="1880405"/>
            <a:chOff x="2270" y="1808"/>
            <a:chExt cx="8397" cy="3158"/>
          </a:xfrm>
        </p:grpSpPr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1808"/>
              <a:ext cx="4205" cy="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" y="1808"/>
              <a:ext cx="4205" cy="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03346" y="5433935"/>
            <a:ext cx="7024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Hippocrates coined the term cancer </a:t>
            </a:r>
          </a:p>
          <a:p>
            <a:pPr algn="ctr"/>
            <a:r>
              <a:rPr lang="en-US" sz="2800" dirty="0" smtClean="0">
                <a:latin typeface="+mn-lt"/>
              </a:rPr>
              <a:t> from the Greek word ‘</a:t>
            </a:r>
            <a:r>
              <a:rPr lang="en-US" sz="2800" dirty="0" err="1" smtClean="0">
                <a:latin typeface="+mn-lt"/>
              </a:rPr>
              <a:t>Karkinos</a:t>
            </a:r>
            <a:r>
              <a:rPr lang="en-US" sz="2800" dirty="0" smtClean="0">
                <a:latin typeface="+mn-lt"/>
              </a:rPr>
              <a:t>’ meaning crab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365" y="626687"/>
            <a:ext cx="8959635" cy="7236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What was its impact?</a:t>
            </a:r>
            <a:endParaRPr lang="en-US" sz="28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93129"/>
              </p:ext>
            </p:extLst>
          </p:nvPr>
        </p:nvGraphicFramePr>
        <p:xfrm>
          <a:off x="480214" y="1971037"/>
          <a:ext cx="3562801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Hippocrates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Galen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Vesalius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Van Leeuwenhoek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Virchow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Paget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70883" y="2073262"/>
            <a:ext cx="3293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Cancer is untreatable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883" y="2642571"/>
            <a:ext cx="3616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Black bile accumulation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0883" y="3218338"/>
            <a:ext cx="3392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Cancer is solid tumors</a:t>
            </a: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0883" y="3822326"/>
            <a:ext cx="385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Tumors are made of cells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883" y="4392200"/>
            <a:ext cx="391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Tumor cells divide rapidly</a:t>
            </a:r>
            <a:endParaRPr lang="en-US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883" y="4957911"/>
            <a:ext cx="4279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Tumor spreading important for disease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6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365" y="264880"/>
            <a:ext cx="8959635" cy="7236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</a:t>
            </a:r>
            <a:endParaRPr lang="en-US" sz="28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4365" y="1208229"/>
            <a:ext cx="8934840" cy="1035733"/>
            <a:chOff x="45197" y="2808574"/>
            <a:chExt cx="8934840" cy="1035733"/>
          </a:xfrm>
        </p:grpSpPr>
        <p:sp>
          <p:nvSpPr>
            <p:cNvPr id="9" name="TextBox 8"/>
            <p:cNvSpPr txBox="1"/>
            <p:nvPr/>
          </p:nvSpPr>
          <p:spPr>
            <a:xfrm>
              <a:off x="1554521" y="2808574"/>
              <a:ext cx="63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0AD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50027" y="2808574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500AD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2719" y="2808574"/>
              <a:ext cx="10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1000AD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4357" y="2808574"/>
              <a:ext cx="10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1500AD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8479" y="2808574"/>
              <a:ext cx="10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2000AD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197" y="2808574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500BC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84365" y="3248720"/>
              <a:ext cx="8795672" cy="595587"/>
              <a:chOff x="184365" y="3248720"/>
              <a:chExt cx="8795672" cy="595587"/>
            </a:xfrm>
          </p:grpSpPr>
          <p:sp>
            <p:nvSpPr>
              <p:cNvPr id="4" name="Right Arrow 3"/>
              <p:cNvSpPr/>
              <p:nvPr/>
            </p:nvSpPr>
            <p:spPr>
              <a:xfrm>
                <a:off x="184365" y="3374641"/>
                <a:ext cx="8795672" cy="469666"/>
              </a:xfrm>
              <a:prstGeom prst="rightArrow">
                <a:avLst>
                  <a:gd name="adj1" fmla="val 50000"/>
                  <a:gd name="adj2" fmla="val 1129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34927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57273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248987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93071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341368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885489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133946" y="2243962"/>
            <a:ext cx="151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Hippocrates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50410" y="2317578"/>
            <a:ext cx="8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Galen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67144" y="28729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Van Leeuwenhoek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59040" y="2313542"/>
            <a:ext cx="112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Vesalius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16661" y="257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Virchow</a:t>
            </a:r>
            <a:endParaRPr lang="en-US" b="1" dirty="0"/>
          </a:p>
        </p:txBody>
      </p:sp>
      <p:sp>
        <p:nvSpPr>
          <p:cNvPr id="10243" name="TextBox 10242"/>
          <p:cNvSpPr txBox="1"/>
          <p:nvPr/>
        </p:nvSpPr>
        <p:spPr>
          <a:xfrm>
            <a:off x="7325699" y="2243962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Paget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4095" y="3620191"/>
            <a:ext cx="7792393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+mn-lt"/>
              </a:rPr>
              <a:t>If you had cancer in: 1000BC, 0AD, 1500AD, 2000AD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latin typeface="+mn-lt"/>
              </a:rPr>
              <a:t>How would you have been treated?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latin typeface="+mn-lt"/>
              </a:rPr>
              <a:t>What factors would influence the treatment’s success?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3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479508"/>
            <a:ext cx="90006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Wrap up:</a:t>
            </a:r>
          </a:p>
          <a:p>
            <a:endParaRPr lang="en-US" sz="3200" dirty="0" smtClean="0"/>
          </a:p>
          <a:p>
            <a:r>
              <a:rPr lang="en-US" sz="3200" dirty="0" smtClean="0"/>
              <a:t>Revisiting Hippocrates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442654"/>
            <a:ext cx="8229600" cy="3811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cancer be described as a disease of “bad fluids?”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8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Metastasis = Bad Fluids?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524000"/>
            <a:ext cx="49276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54726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Cancer cells in the blood stream can form secondary tumors by entering and growing in another organ.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 rot="720213">
            <a:off x="2925929" y="3308851"/>
            <a:ext cx="275893" cy="214898"/>
          </a:xfrm>
          <a:custGeom>
            <a:avLst/>
            <a:gdLst>
              <a:gd name="connsiteX0" fmla="*/ 0 w 368300"/>
              <a:gd name="connsiteY0" fmla="*/ 0 h 254358"/>
              <a:gd name="connsiteX1" fmla="*/ 0 w 368300"/>
              <a:gd name="connsiteY1" fmla="*/ 0 h 254358"/>
              <a:gd name="connsiteX2" fmla="*/ 50800 w 368300"/>
              <a:gd name="connsiteY2" fmla="*/ 19050 h 254358"/>
              <a:gd name="connsiteX3" fmla="*/ 69850 w 368300"/>
              <a:gd name="connsiteY3" fmla="*/ 25400 h 254358"/>
              <a:gd name="connsiteX4" fmla="*/ 88900 w 368300"/>
              <a:gd name="connsiteY4" fmla="*/ 38100 h 254358"/>
              <a:gd name="connsiteX5" fmla="*/ 101600 w 368300"/>
              <a:gd name="connsiteY5" fmla="*/ 57150 h 254358"/>
              <a:gd name="connsiteX6" fmla="*/ 120650 w 368300"/>
              <a:gd name="connsiteY6" fmla="*/ 69850 h 254358"/>
              <a:gd name="connsiteX7" fmla="*/ 139700 w 368300"/>
              <a:gd name="connsiteY7" fmla="*/ 107950 h 254358"/>
              <a:gd name="connsiteX8" fmla="*/ 165100 w 368300"/>
              <a:gd name="connsiteY8" fmla="*/ 114300 h 254358"/>
              <a:gd name="connsiteX9" fmla="*/ 209550 w 368300"/>
              <a:gd name="connsiteY9" fmla="*/ 133350 h 254358"/>
              <a:gd name="connsiteX10" fmla="*/ 228600 w 368300"/>
              <a:gd name="connsiteY10" fmla="*/ 146050 h 254358"/>
              <a:gd name="connsiteX11" fmla="*/ 241300 w 368300"/>
              <a:gd name="connsiteY11" fmla="*/ 165100 h 254358"/>
              <a:gd name="connsiteX12" fmla="*/ 260350 w 368300"/>
              <a:gd name="connsiteY12" fmla="*/ 171450 h 254358"/>
              <a:gd name="connsiteX13" fmla="*/ 279400 w 368300"/>
              <a:gd name="connsiteY13" fmla="*/ 184150 h 254358"/>
              <a:gd name="connsiteX14" fmla="*/ 292100 w 368300"/>
              <a:gd name="connsiteY14" fmla="*/ 203200 h 254358"/>
              <a:gd name="connsiteX15" fmla="*/ 330200 w 368300"/>
              <a:gd name="connsiteY15" fmla="*/ 228600 h 254358"/>
              <a:gd name="connsiteX16" fmla="*/ 368300 w 368300"/>
              <a:gd name="connsiteY16" fmla="*/ 247650 h 254358"/>
              <a:gd name="connsiteX17" fmla="*/ 355600 w 368300"/>
              <a:gd name="connsiteY17" fmla="*/ 203200 h 254358"/>
              <a:gd name="connsiteX18" fmla="*/ 349250 w 368300"/>
              <a:gd name="connsiteY18" fmla="*/ 184150 h 254358"/>
              <a:gd name="connsiteX19" fmla="*/ 355600 w 368300"/>
              <a:gd name="connsiteY19" fmla="*/ 228600 h 254358"/>
              <a:gd name="connsiteX20" fmla="*/ 285750 w 368300"/>
              <a:gd name="connsiteY20" fmla="*/ 247650 h 254358"/>
              <a:gd name="connsiteX21" fmla="*/ 285750 w 368300"/>
              <a:gd name="connsiteY21" fmla="*/ 247650 h 25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8300" h="254358">
                <a:moveTo>
                  <a:pt x="0" y="0"/>
                </a:moveTo>
                <a:lnTo>
                  <a:pt x="0" y="0"/>
                </a:lnTo>
                <a:lnTo>
                  <a:pt x="50800" y="19050"/>
                </a:lnTo>
                <a:cubicBezTo>
                  <a:pt x="57090" y="21337"/>
                  <a:pt x="63863" y="22407"/>
                  <a:pt x="69850" y="25400"/>
                </a:cubicBezTo>
                <a:cubicBezTo>
                  <a:pt x="76676" y="28813"/>
                  <a:pt x="82550" y="33867"/>
                  <a:pt x="88900" y="38100"/>
                </a:cubicBezTo>
                <a:cubicBezTo>
                  <a:pt x="93133" y="44450"/>
                  <a:pt x="96204" y="51754"/>
                  <a:pt x="101600" y="57150"/>
                </a:cubicBezTo>
                <a:cubicBezTo>
                  <a:pt x="106996" y="62546"/>
                  <a:pt x="115882" y="63891"/>
                  <a:pt x="120650" y="69850"/>
                </a:cubicBezTo>
                <a:cubicBezTo>
                  <a:pt x="135139" y="87961"/>
                  <a:pt x="116759" y="92656"/>
                  <a:pt x="139700" y="107950"/>
                </a:cubicBezTo>
                <a:cubicBezTo>
                  <a:pt x="146962" y="112791"/>
                  <a:pt x="156633" y="112183"/>
                  <a:pt x="165100" y="114300"/>
                </a:cubicBezTo>
                <a:cubicBezTo>
                  <a:pt x="212926" y="146184"/>
                  <a:pt x="152143" y="108747"/>
                  <a:pt x="209550" y="133350"/>
                </a:cubicBezTo>
                <a:cubicBezTo>
                  <a:pt x="216565" y="136356"/>
                  <a:pt x="222250" y="141817"/>
                  <a:pt x="228600" y="146050"/>
                </a:cubicBezTo>
                <a:cubicBezTo>
                  <a:pt x="232833" y="152400"/>
                  <a:pt x="235341" y="160332"/>
                  <a:pt x="241300" y="165100"/>
                </a:cubicBezTo>
                <a:cubicBezTo>
                  <a:pt x="246527" y="169281"/>
                  <a:pt x="254363" y="168457"/>
                  <a:pt x="260350" y="171450"/>
                </a:cubicBezTo>
                <a:cubicBezTo>
                  <a:pt x="267176" y="174863"/>
                  <a:pt x="273050" y="179917"/>
                  <a:pt x="279400" y="184150"/>
                </a:cubicBezTo>
                <a:cubicBezTo>
                  <a:pt x="283633" y="190500"/>
                  <a:pt x="286357" y="198174"/>
                  <a:pt x="292100" y="203200"/>
                </a:cubicBezTo>
                <a:cubicBezTo>
                  <a:pt x="303587" y="213251"/>
                  <a:pt x="317500" y="220133"/>
                  <a:pt x="330200" y="228600"/>
                </a:cubicBezTo>
                <a:cubicBezTo>
                  <a:pt x="354819" y="245013"/>
                  <a:pt x="342010" y="238887"/>
                  <a:pt x="368300" y="247650"/>
                </a:cubicBezTo>
                <a:cubicBezTo>
                  <a:pt x="353075" y="201975"/>
                  <a:pt x="371547" y="259014"/>
                  <a:pt x="355600" y="203200"/>
                </a:cubicBezTo>
                <a:cubicBezTo>
                  <a:pt x="353761" y="196764"/>
                  <a:pt x="351367" y="190500"/>
                  <a:pt x="349250" y="184150"/>
                </a:cubicBezTo>
                <a:cubicBezTo>
                  <a:pt x="351367" y="198967"/>
                  <a:pt x="352665" y="213924"/>
                  <a:pt x="355600" y="228600"/>
                </a:cubicBezTo>
                <a:cubicBezTo>
                  <a:pt x="364229" y="271747"/>
                  <a:pt x="390474" y="247650"/>
                  <a:pt x="285750" y="247650"/>
                </a:cubicBezTo>
                <a:lnTo>
                  <a:pt x="285750" y="24765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737587">
            <a:off x="3757777" y="4229601"/>
            <a:ext cx="275893" cy="214898"/>
          </a:xfrm>
          <a:custGeom>
            <a:avLst/>
            <a:gdLst>
              <a:gd name="connsiteX0" fmla="*/ 0 w 368300"/>
              <a:gd name="connsiteY0" fmla="*/ 0 h 254358"/>
              <a:gd name="connsiteX1" fmla="*/ 0 w 368300"/>
              <a:gd name="connsiteY1" fmla="*/ 0 h 254358"/>
              <a:gd name="connsiteX2" fmla="*/ 50800 w 368300"/>
              <a:gd name="connsiteY2" fmla="*/ 19050 h 254358"/>
              <a:gd name="connsiteX3" fmla="*/ 69850 w 368300"/>
              <a:gd name="connsiteY3" fmla="*/ 25400 h 254358"/>
              <a:gd name="connsiteX4" fmla="*/ 88900 w 368300"/>
              <a:gd name="connsiteY4" fmla="*/ 38100 h 254358"/>
              <a:gd name="connsiteX5" fmla="*/ 101600 w 368300"/>
              <a:gd name="connsiteY5" fmla="*/ 57150 h 254358"/>
              <a:gd name="connsiteX6" fmla="*/ 120650 w 368300"/>
              <a:gd name="connsiteY6" fmla="*/ 69850 h 254358"/>
              <a:gd name="connsiteX7" fmla="*/ 139700 w 368300"/>
              <a:gd name="connsiteY7" fmla="*/ 107950 h 254358"/>
              <a:gd name="connsiteX8" fmla="*/ 165100 w 368300"/>
              <a:gd name="connsiteY8" fmla="*/ 114300 h 254358"/>
              <a:gd name="connsiteX9" fmla="*/ 209550 w 368300"/>
              <a:gd name="connsiteY9" fmla="*/ 133350 h 254358"/>
              <a:gd name="connsiteX10" fmla="*/ 228600 w 368300"/>
              <a:gd name="connsiteY10" fmla="*/ 146050 h 254358"/>
              <a:gd name="connsiteX11" fmla="*/ 241300 w 368300"/>
              <a:gd name="connsiteY11" fmla="*/ 165100 h 254358"/>
              <a:gd name="connsiteX12" fmla="*/ 260350 w 368300"/>
              <a:gd name="connsiteY12" fmla="*/ 171450 h 254358"/>
              <a:gd name="connsiteX13" fmla="*/ 279400 w 368300"/>
              <a:gd name="connsiteY13" fmla="*/ 184150 h 254358"/>
              <a:gd name="connsiteX14" fmla="*/ 292100 w 368300"/>
              <a:gd name="connsiteY14" fmla="*/ 203200 h 254358"/>
              <a:gd name="connsiteX15" fmla="*/ 330200 w 368300"/>
              <a:gd name="connsiteY15" fmla="*/ 228600 h 254358"/>
              <a:gd name="connsiteX16" fmla="*/ 368300 w 368300"/>
              <a:gd name="connsiteY16" fmla="*/ 247650 h 254358"/>
              <a:gd name="connsiteX17" fmla="*/ 355600 w 368300"/>
              <a:gd name="connsiteY17" fmla="*/ 203200 h 254358"/>
              <a:gd name="connsiteX18" fmla="*/ 349250 w 368300"/>
              <a:gd name="connsiteY18" fmla="*/ 184150 h 254358"/>
              <a:gd name="connsiteX19" fmla="*/ 355600 w 368300"/>
              <a:gd name="connsiteY19" fmla="*/ 228600 h 254358"/>
              <a:gd name="connsiteX20" fmla="*/ 285750 w 368300"/>
              <a:gd name="connsiteY20" fmla="*/ 247650 h 254358"/>
              <a:gd name="connsiteX21" fmla="*/ 285750 w 368300"/>
              <a:gd name="connsiteY21" fmla="*/ 247650 h 25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8300" h="254358">
                <a:moveTo>
                  <a:pt x="0" y="0"/>
                </a:moveTo>
                <a:lnTo>
                  <a:pt x="0" y="0"/>
                </a:lnTo>
                <a:lnTo>
                  <a:pt x="50800" y="19050"/>
                </a:lnTo>
                <a:cubicBezTo>
                  <a:pt x="57090" y="21337"/>
                  <a:pt x="63863" y="22407"/>
                  <a:pt x="69850" y="25400"/>
                </a:cubicBezTo>
                <a:cubicBezTo>
                  <a:pt x="76676" y="28813"/>
                  <a:pt x="82550" y="33867"/>
                  <a:pt x="88900" y="38100"/>
                </a:cubicBezTo>
                <a:cubicBezTo>
                  <a:pt x="93133" y="44450"/>
                  <a:pt x="96204" y="51754"/>
                  <a:pt x="101600" y="57150"/>
                </a:cubicBezTo>
                <a:cubicBezTo>
                  <a:pt x="106996" y="62546"/>
                  <a:pt x="115882" y="63891"/>
                  <a:pt x="120650" y="69850"/>
                </a:cubicBezTo>
                <a:cubicBezTo>
                  <a:pt x="135139" y="87961"/>
                  <a:pt x="116759" y="92656"/>
                  <a:pt x="139700" y="107950"/>
                </a:cubicBezTo>
                <a:cubicBezTo>
                  <a:pt x="146962" y="112791"/>
                  <a:pt x="156633" y="112183"/>
                  <a:pt x="165100" y="114300"/>
                </a:cubicBezTo>
                <a:cubicBezTo>
                  <a:pt x="212926" y="146184"/>
                  <a:pt x="152143" y="108747"/>
                  <a:pt x="209550" y="133350"/>
                </a:cubicBezTo>
                <a:cubicBezTo>
                  <a:pt x="216565" y="136356"/>
                  <a:pt x="222250" y="141817"/>
                  <a:pt x="228600" y="146050"/>
                </a:cubicBezTo>
                <a:cubicBezTo>
                  <a:pt x="232833" y="152400"/>
                  <a:pt x="235341" y="160332"/>
                  <a:pt x="241300" y="165100"/>
                </a:cubicBezTo>
                <a:cubicBezTo>
                  <a:pt x="246527" y="169281"/>
                  <a:pt x="254363" y="168457"/>
                  <a:pt x="260350" y="171450"/>
                </a:cubicBezTo>
                <a:cubicBezTo>
                  <a:pt x="267176" y="174863"/>
                  <a:pt x="273050" y="179917"/>
                  <a:pt x="279400" y="184150"/>
                </a:cubicBezTo>
                <a:cubicBezTo>
                  <a:pt x="283633" y="190500"/>
                  <a:pt x="286357" y="198174"/>
                  <a:pt x="292100" y="203200"/>
                </a:cubicBezTo>
                <a:cubicBezTo>
                  <a:pt x="303587" y="213251"/>
                  <a:pt x="317500" y="220133"/>
                  <a:pt x="330200" y="228600"/>
                </a:cubicBezTo>
                <a:cubicBezTo>
                  <a:pt x="354819" y="245013"/>
                  <a:pt x="342010" y="238887"/>
                  <a:pt x="368300" y="247650"/>
                </a:cubicBezTo>
                <a:cubicBezTo>
                  <a:pt x="353075" y="201975"/>
                  <a:pt x="371547" y="259014"/>
                  <a:pt x="355600" y="203200"/>
                </a:cubicBezTo>
                <a:cubicBezTo>
                  <a:pt x="353761" y="196764"/>
                  <a:pt x="351367" y="190500"/>
                  <a:pt x="349250" y="184150"/>
                </a:cubicBezTo>
                <a:cubicBezTo>
                  <a:pt x="351367" y="198967"/>
                  <a:pt x="352665" y="213924"/>
                  <a:pt x="355600" y="228600"/>
                </a:cubicBezTo>
                <a:cubicBezTo>
                  <a:pt x="364229" y="271747"/>
                  <a:pt x="390474" y="247650"/>
                  <a:pt x="285750" y="247650"/>
                </a:cubicBezTo>
                <a:lnTo>
                  <a:pt x="285750" y="24765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743450" y="4146225"/>
            <a:ext cx="336550" cy="806775"/>
          </a:xfrm>
          <a:custGeom>
            <a:avLst/>
            <a:gdLst>
              <a:gd name="connsiteX0" fmla="*/ 0 w 336550"/>
              <a:gd name="connsiteY0" fmla="*/ 806775 h 806775"/>
              <a:gd name="connsiteX1" fmla="*/ 0 w 336550"/>
              <a:gd name="connsiteY1" fmla="*/ 806775 h 806775"/>
              <a:gd name="connsiteX2" fmla="*/ 139700 w 336550"/>
              <a:gd name="connsiteY2" fmla="*/ 800425 h 806775"/>
              <a:gd name="connsiteX3" fmla="*/ 177800 w 336550"/>
              <a:gd name="connsiteY3" fmla="*/ 762325 h 806775"/>
              <a:gd name="connsiteX4" fmla="*/ 184150 w 336550"/>
              <a:gd name="connsiteY4" fmla="*/ 743275 h 806775"/>
              <a:gd name="connsiteX5" fmla="*/ 196850 w 336550"/>
              <a:gd name="connsiteY5" fmla="*/ 724225 h 806775"/>
              <a:gd name="connsiteX6" fmla="*/ 203200 w 336550"/>
              <a:gd name="connsiteY6" fmla="*/ 692475 h 806775"/>
              <a:gd name="connsiteX7" fmla="*/ 215900 w 336550"/>
              <a:gd name="connsiteY7" fmla="*/ 635325 h 806775"/>
              <a:gd name="connsiteX8" fmla="*/ 228600 w 336550"/>
              <a:gd name="connsiteY8" fmla="*/ 489275 h 806775"/>
              <a:gd name="connsiteX9" fmla="*/ 241300 w 336550"/>
              <a:gd name="connsiteY9" fmla="*/ 444825 h 806775"/>
              <a:gd name="connsiteX10" fmla="*/ 247650 w 336550"/>
              <a:gd name="connsiteY10" fmla="*/ 355925 h 806775"/>
              <a:gd name="connsiteX11" fmla="*/ 254000 w 336550"/>
              <a:gd name="connsiteY11" fmla="*/ 330525 h 806775"/>
              <a:gd name="connsiteX12" fmla="*/ 260350 w 336550"/>
              <a:gd name="connsiteY12" fmla="*/ 216225 h 806775"/>
              <a:gd name="connsiteX13" fmla="*/ 273050 w 336550"/>
              <a:gd name="connsiteY13" fmla="*/ 70175 h 806775"/>
              <a:gd name="connsiteX14" fmla="*/ 279400 w 336550"/>
              <a:gd name="connsiteY14" fmla="*/ 44775 h 806775"/>
              <a:gd name="connsiteX15" fmla="*/ 273050 w 336550"/>
              <a:gd name="connsiteY15" fmla="*/ 325 h 806775"/>
              <a:gd name="connsiteX16" fmla="*/ 228600 w 336550"/>
              <a:gd name="connsiteY16" fmla="*/ 57475 h 806775"/>
              <a:gd name="connsiteX17" fmla="*/ 273050 w 336550"/>
              <a:gd name="connsiteY17" fmla="*/ 6675 h 806775"/>
              <a:gd name="connsiteX18" fmla="*/ 311150 w 336550"/>
              <a:gd name="connsiteY18" fmla="*/ 25725 h 806775"/>
              <a:gd name="connsiteX19" fmla="*/ 317500 w 336550"/>
              <a:gd name="connsiteY19" fmla="*/ 51125 h 806775"/>
              <a:gd name="connsiteX20" fmla="*/ 330200 w 336550"/>
              <a:gd name="connsiteY20" fmla="*/ 70175 h 806775"/>
              <a:gd name="connsiteX21" fmla="*/ 336550 w 336550"/>
              <a:gd name="connsiteY21" fmla="*/ 82875 h 806775"/>
              <a:gd name="connsiteX22" fmla="*/ 336550 w 336550"/>
              <a:gd name="connsiteY22" fmla="*/ 82875 h 8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6550" h="806775">
                <a:moveTo>
                  <a:pt x="0" y="806775"/>
                </a:moveTo>
                <a:lnTo>
                  <a:pt x="0" y="806775"/>
                </a:lnTo>
                <a:lnTo>
                  <a:pt x="139700" y="800425"/>
                </a:lnTo>
                <a:cubicBezTo>
                  <a:pt x="157124" y="796069"/>
                  <a:pt x="177800" y="762325"/>
                  <a:pt x="177800" y="762325"/>
                </a:cubicBezTo>
                <a:cubicBezTo>
                  <a:pt x="179917" y="755975"/>
                  <a:pt x="181157" y="749262"/>
                  <a:pt x="184150" y="743275"/>
                </a:cubicBezTo>
                <a:cubicBezTo>
                  <a:pt x="187563" y="736449"/>
                  <a:pt x="194170" y="731371"/>
                  <a:pt x="196850" y="724225"/>
                </a:cubicBezTo>
                <a:cubicBezTo>
                  <a:pt x="200640" y="714119"/>
                  <a:pt x="201269" y="703094"/>
                  <a:pt x="203200" y="692475"/>
                </a:cubicBezTo>
                <a:cubicBezTo>
                  <a:pt x="212140" y="643302"/>
                  <a:pt x="204704" y="668913"/>
                  <a:pt x="215900" y="635325"/>
                </a:cubicBezTo>
                <a:cubicBezTo>
                  <a:pt x="217981" y="608272"/>
                  <a:pt x="224052" y="521111"/>
                  <a:pt x="228600" y="489275"/>
                </a:cubicBezTo>
                <a:cubicBezTo>
                  <a:pt x="230593" y="475322"/>
                  <a:pt x="236777" y="458395"/>
                  <a:pt x="241300" y="444825"/>
                </a:cubicBezTo>
                <a:cubicBezTo>
                  <a:pt x="243417" y="415192"/>
                  <a:pt x="244369" y="385452"/>
                  <a:pt x="247650" y="355925"/>
                </a:cubicBezTo>
                <a:cubicBezTo>
                  <a:pt x="248614" y="347251"/>
                  <a:pt x="253210" y="339216"/>
                  <a:pt x="254000" y="330525"/>
                </a:cubicBezTo>
                <a:cubicBezTo>
                  <a:pt x="257455" y="292523"/>
                  <a:pt x="258109" y="254318"/>
                  <a:pt x="260350" y="216225"/>
                </a:cubicBezTo>
                <a:cubicBezTo>
                  <a:pt x="263703" y="159218"/>
                  <a:pt x="263635" y="121959"/>
                  <a:pt x="273050" y="70175"/>
                </a:cubicBezTo>
                <a:cubicBezTo>
                  <a:pt x="274611" y="61589"/>
                  <a:pt x="277283" y="53242"/>
                  <a:pt x="279400" y="44775"/>
                </a:cubicBezTo>
                <a:cubicBezTo>
                  <a:pt x="277283" y="29958"/>
                  <a:pt x="283633" y="10908"/>
                  <a:pt x="273050" y="325"/>
                </a:cubicBezTo>
                <a:cubicBezTo>
                  <a:pt x="267081" y="-5644"/>
                  <a:pt x="218403" y="72771"/>
                  <a:pt x="228600" y="57475"/>
                </a:cubicBezTo>
                <a:cubicBezTo>
                  <a:pt x="258233" y="13025"/>
                  <a:pt x="241300" y="27842"/>
                  <a:pt x="273050" y="6675"/>
                </a:cubicBezTo>
                <a:cubicBezTo>
                  <a:pt x="283917" y="10297"/>
                  <a:pt x="304116" y="15174"/>
                  <a:pt x="311150" y="25725"/>
                </a:cubicBezTo>
                <a:cubicBezTo>
                  <a:pt x="315991" y="32987"/>
                  <a:pt x="314062" y="43103"/>
                  <a:pt x="317500" y="51125"/>
                </a:cubicBezTo>
                <a:cubicBezTo>
                  <a:pt x="320506" y="58140"/>
                  <a:pt x="326273" y="63631"/>
                  <a:pt x="330200" y="70175"/>
                </a:cubicBezTo>
                <a:cubicBezTo>
                  <a:pt x="332635" y="74234"/>
                  <a:pt x="334433" y="78642"/>
                  <a:pt x="336550" y="82875"/>
                </a:cubicBezTo>
                <a:lnTo>
                  <a:pt x="336550" y="82875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6200000">
            <a:off x="4942053" y="2792490"/>
            <a:ext cx="275893" cy="214898"/>
          </a:xfrm>
          <a:custGeom>
            <a:avLst/>
            <a:gdLst>
              <a:gd name="connsiteX0" fmla="*/ 0 w 368300"/>
              <a:gd name="connsiteY0" fmla="*/ 0 h 254358"/>
              <a:gd name="connsiteX1" fmla="*/ 0 w 368300"/>
              <a:gd name="connsiteY1" fmla="*/ 0 h 254358"/>
              <a:gd name="connsiteX2" fmla="*/ 50800 w 368300"/>
              <a:gd name="connsiteY2" fmla="*/ 19050 h 254358"/>
              <a:gd name="connsiteX3" fmla="*/ 69850 w 368300"/>
              <a:gd name="connsiteY3" fmla="*/ 25400 h 254358"/>
              <a:gd name="connsiteX4" fmla="*/ 88900 w 368300"/>
              <a:gd name="connsiteY4" fmla="*/ 38100 h 254358"/>
              <a:gd name="connsiteX5" fmla="*/ 101600 w 368300"/>
              <a:gd name="connsiteY5" fmla="*/ 57150 h 254358"/>
              <a:gd name="connsiteX6" fmla="*/ 120650 w 368300"/>
              <a:gd name="connsiteY6" fmla="*/ 69850 h 254358"/>
              <a:gd name="connsiteX7" fmla="*/ 139700 w 368300"/>
              <a:gd name="connsiteY7" fmla="*/ 107950 h 254358"/>
              <a:gd name="connsiteX8" fmla="*/ 165100 w 368300"/>
              <a:gd name="connsiteY8" fmla="*/ 114300 h 254358"/>
              <a:gd name="connsiteX9" fmla="*/ 209550 w 368300"/>
              <a:gd name="connsiteY9" fmla="*/ 133350 h 254358"/>
              <a:gd name="connsiteX10" fmla="*/ 228600 w 368300"/>
              <a:gd name="connsiteY10" fmla="*/ 146050 h 254358"/>
              <a:gd name="connsiteX11" fmla="*/ 241300 w 368300"/>
              <a:gd name="connsiteY11" fmla="*/ 165100 h 254358"/>
              <a:gd name="connsiteX12" fmla="*/ 260350 w 368300"/>
              <a:gd name="connsiteY12" fmla="*/ 171450 h 254358"/>
              <a:gd name="connsiteX13" fmla="*/ 279400 w 368300"/>
              <a:gd name="connsiteY13" fmla="*/ 184150 h 254358"/>
              <a:gd name="connsiteX14" fmla="*/ 292100 w 368300"/>
              <a:gd name="connsiteY14" fmla="*/ 203200 h 254358"/>
              <a:gd name="connsiteX15" fmla="*/ 330200 w 368300"/>
              <a:gd name="connsiteY15" fmla="*/ 228600 h 254358"/>
              <a:gd name="connsiteX16" fmla="*/ 368300 w 368300"/>
              <a:gd name="connsiteY16" fmla="*/ 247650 h 254358"/>
              <a:gd name="connsiteX17" fmla="*/ 355600 w 368300"/>
              <a:gd name="connsiteY17" fmla="*/ 203200 h 254358"/>
              <a:gd name="connsiteX18" fmla="*/ 349250 w 368300"/>
              <a:gd name="connsiteY18" fmla="*/ 184150 h 254358"/>
              <a:gd name="connsiteX19" fmla="*/ 355600 w 368300"/>
              <a:gd name="connsiteY19" fmla="*/ 228600 h 254358"/>
              <a:gd name="connsiteX20" fmla="*/ 285750 w 368300"/>
              <a:gd name="connsiteY20" fmla="*/ 247650 h 254358"/>
              <a:gd name="connsiteX21" fmla="*/ 285750 w 368300"/>
              <a:gd name="connsiteY21" fmla="*/ 247650 h 25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8300" h="254358">
                <a:moveTo>
                  <a:pt x="0" y="0"/>
                </a:moveTo>
                <a:lnTo>
                  <a:pt x="0" y="0"/>
                </a:lnTo>
                <a:lnTo>
                  <a:pt x="50800" y="19050"/>
                </a:lnTo>
                <a:cubicBezTo>
                  <a:pt x="57090" y="21337"/>
                  <a:pt x="63863" y="22407"/>
                  <a:pt x="69850" y="25400"/>
                </a:cubicBezTo>
                <a:cubicBezTo>
                  <a:pt x="76676" y="28813"/>
                  <a:pt x="82550" y="33867"/>
                  <a:pt x="88900" y="38100"/>
                </a:cubicBezTo>
                <a:cubicBezTo>
                  <a:pt x="93133" y="44450"/>
                  <a:pt x="96204" y="51754"/>
                  <a:pt x="101600" y="57150"/>
                </a:cubicBezTo>
                <a:cubicBezTo>
                  <a:pt x="106996" y="62546"/>
                  <a:pt x="115882" y="63891"/>
                  <a:pt x="120650" y="69850"/>
                </a:cubicBezTo>
                <a:cubicBezTo>
                  <a:pt x="135139" y="87961"/>
                  <a:pt x="116759" y="92656"/>
                  <a:pt x="139700" y="107950"/>
                </a:cubicBezTo>
                <a:cubicBezTo>
                  <a:pt x="146962" y="112791"/>
                  <a:pt x="156633" y="112183"/>
                  <a:pt x="165100" y="114300"/>
                </a:cubicBezTo>
                <a:cubicBezTo>
                  <a:pt x="212926" y="146184"/>
                  <a:pt x="152143" y="108747"/>
                  <a:pt x="209550" y="133350"/>
                </a:cubicBezTo>
                <a:cubicBezTo>
                  <a:pt x="216565" y="136356"/>
                  <a:pt x="222250" y="141817"/>
                  <a:pt x="228600" y="146050"/>
                </a:cubicBezTo>
                <a:cubicBezTo>
                  <a:pt x="232833" y="152400"/>
                  <a:pt x="235341" y="160332"/>
                  <a:pt x="241300" y="165100"/>
                </a:cubicBezTo>
                <a:cubicBezTo>
                  <a:pt x="246527" y="169281"/>
                  <a:pt x="254363" y="168457"/>
                  <a:pt x="260350" y="171450"/>
                </a:cubicBezTo>
                <a:cubicBezTo>
                  <a:pt x="267176" y="174863"/>
                  <a:pt x="273050" y="179917"/>
                  <a:pt x="279400" y="184150"/>
                </a:cubicBezTo>
                <a:cubicBezTo>
                  <a:pt x="283633" y="190500"/>
                  <a:pt x="286357" y="198174"/>
                  <a:pt x="292100" y="203200"/>
                </a:cubicBezTo>
                <a:cubicBezTo>
                  <a:pt x="303587" y="213251"/>
                  <a:pt x="317500" y="220133"/>
                  <a:pt x="330200" y="228600"/>
                </a:cubicBezTo>
                <a:cubicBezTo>
                  <a:pt x="354819" y="245013"/>
                  <a:pt x="342010" y="238887"/>
                  <a:pt x="368300" y="247650"/>
                </a:cubicBezTo>
                <a:cubicBezTo>
                  <a:pt x="353075" y="201975"/>
                  <a:pt x="371547" y="259014"/>
                  <a:pt x="355600" y="203200"/>
                </a:cubicBezTo>
                <a:cubicBezTo>
                  <a:pt x="353761" y="196764"/>
                  <a:pt x="351367" y="190500"/>
                  <a:pt x="349250" y="184150"/>
                </a:cubicBezTo>
                <a:cubicBezTo>
                  <a:pt x="351367" y="198967"/>
                  <a:pt x="352665" y="213924"/>
                  <a:pt x="355600" y="228600"/>
                </a:cubicBezTo>
                <a:cubicBezTo>
                  <a:pt x="364229" y="271747"/>
                  <a:pt x="390474" y="247650"/>
                  <a:pt x="285750" y="247650"/>
                </a:cubicBezTo>
                <a:lnTo>
                  <a:pt x="285750" y="24765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30800" y="2037237"/>
            <a:ext cx="292100" cy="128113"/>
          </a:xfrm>
          <a:custGeom>
            <a:avLst/>
            <a:gdLst>
              <a:gd name="connsiteX0" fmla="*/ 292100 w 292100"/>
              <a:gd name="connsiteY0" fmla="*/ 128113 h 128113"/>
              <a:gd name="connsiteX1" fmla="*/ 292100 w 292100"/>
              <a:gd name="connsiteY1" fmla="*/ 128113 h 128113"/>
              <a:gd name="connsiteX2" fmla="*/ 222250 w 292100"/>
              <a:gd name="connsiteY2" fmla="*/ 70963 h 128113"/>
              <a:gd name="connsiteX3" fmla="*/ 203200 w 292100"/>
              <a:gd name="connsiteY3" fmla="*/ 64613 h 128113"/>
              <a:gd name="connsiteX4" fmla="*/ 184150 w 292100"/>
              <a:gd name="connsiteY4" fmla="*/ 45563 h 128113"/>
              <a:gd name="connsiteX5" fmla="*/ 165100 w 292100"/>
              <a:gd name="connsiteY5" fmla="*/ 39213 h 128113"/>
              <a:gd name="connsiteX6" fmla="*/ 38100 w 292100"/>
              <a:gd name="connsiteY6" fmla="*/ 32863 h 128113"/>
              <a:gd name="connsiteX7" fmla="*/ 57150 w 292100"/>
              <a:gd name="connsiteY7" fmla="*/ 13813 h 128113"/>
              <a:gd name="connsiteX8" fmla="*/ 50800 w 292100"/>
              <a:gd name="connsiteY8" fmla="*/ 13813 h 128113"/>
              <a:gd name="connsiteX9" fmla="*/ 38100 w 292100"/>
              <a:gd name="connsiteY9" fmla="*/ 32863 h 128113"/>
              <a:gd name="connsiteX10" fmla="*/ 0 w 292100"/>
              <a:gd name="connsiteY10" fmla="*/ 58263 h 128113"/>
              <a:gd name="connsiteX11" fmla="*/ 44450 w 292100"/>
              <a:gd name="connsiteY11" fmla="*/ 90013 h 128113"/>
              <a:gd name="connsiteX12" fmla="*/ 63500 w 292100"/>
              <a:gd name="connsiteY12" fmla="*/ 102713 h 128113"/>
              <a:gd name="connsiteX13" fmla="*/ 63500 w 292100"/>
              <a:gd name="connsiteY13" fmla="*/ 102713 h 12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2100" h="128113">
                <a:moveTo>
                  <a:pt x="292100" y="128113"/>
                </a:moveTo>
                <a:lnTo>
                  <a:pt x="292100" y="128113"/>
                </a:lnTo>
                <a:cubicBezTo>
                  <a:pt x="285050" y="121944"/>
                  <a:pt x="243234" y="81455"/>
                  <a:pt x="222250" y="70963"/>
                </a:cubicBezTo>
                <a:cubicBezTo>
                  <a:pt x="216263" y="67970"/>
                  <a:pt x="209550" y="66730"/>
                  <a:pt x="203200" y="64613"/>
                </a:cubicBezTo>
                <a:cubicBezTo>
                  <a:pt x="196850" y="58263"/>
                  <a:pt x="191622" y="50544"/>
                  <a:pt x="184150" y="45563"/>
                </a:cubicBezTo>
                <a:cubicBezTo>
                  <a:pt x="178581" y="41850"/>
                  <a:pt x="171768" y="39793"/>
                  <a:pt x="165100" y="39213"/>
                </a:cubicBezTo>
                <a:cubicBezTo>
                  <a:pt x="122873" y="35541"/>
                  <a:pt x="80433" y="34980"/>
                  <a:pt x="38100" y="32863"/>
                </a:cubicBezTo>
                <a:cubicBezTo>
                  <a:pt x="44450" y="26513"/>
                  <a:pt x="50251" y="19562"/>
                  <a:pt x="57150" y="13813"/>
                </a:cubicBezTo>
                <a:cubicBezTo>
                  <a:pt x="70613" y="2594"/>
                  <a:pt x="99725" y="-10649"/>
                  <a:pt x="50800" y="13813"/>
                </a:cubicBezTo>
                <a:cubicBezTo>
                  <a:pt x="46567" y="20163"/>
                  <a:pt x="43843" y="27837"/>
                  <a:pt x="38100" y="32863"/>
                </a:cubicBezTo>
                <a:cubicBezTo>
                  <a:pt x="26613" y="42914"/>
                  <a:pt x="0" y="58263"/>
                  <a:pt x="0" y="58263"/>
                </a:cubicBezTo>
                <a:cubicBezTo>
                  <a:pt x="31030" y="89293"/>
                  <a:pt x="5446" y="67725"/>
                  <a:pt x="44450" y="90013"/>
                </a:cubicBezTo>
                <a:cubicBezTo>
                  <a:pt x="51076" y="93799"/>
                  <a:pt x="63500" y="102713"/>
                  <a:pt x="63500" y="102713"/>
                </a:cubicBezTo>
                <a:lnTo>
                  <a:pt x="63500" y="102713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2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7"/>
            <a:ext cx="8229600" cy="1143000"/>
          </a:xfrm>
        </p:spPr>
        <p:txBody>
          <a:bodyPr/>
          <a:lstStyle/>
          <a:p>
            <a:r>
              <a:rPr lang="en-US" dirty="0" smtClean="0"/>
              <a:t>Is Cancer a Death Sentence?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31743"/>
              </p:ext>
            </p:extLst>
          </p:nvPr>
        </p:nvGraphicFramePr>
        <p:xfrm>
          <a:off x="1537953" y="1290639"/>
          <a:ext cx="6063903" cy="4094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301"/>
                <a:gridCol w="2021301"/>
                <a:gridCol w="2021301"/>
              </a:tblGrid>
              <a:tr h="4611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Cancer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1975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2005</a:t>
                      </a:r>
                      <a:endParaRPr lang="en-US" sz="2000" dirty="0"/>
                    </a:p>
                  </a:txBody>
                  <a:tcPr anchor="ctr"/>
                </a:tc>
              </a:tr>
              <a:tr h="51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Breast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75.2 %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90.6 %</a:t>
                      </a:r>
                      <a:endParaRPr lang="en-US" sz="2000" dirty="0"/>
                    </a:p>
                  </a:txBody>
                  <a:tcPr/>
                </a:tc>
              </a:tr>
              <a:tr h="51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Colorectal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48.6 %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65.9 %</a:t>
                      </a:r>
                      <a:endParaRPr lang="en-US" sz="2000" dirty="0"/>
                    </a:p>
                  </a:txBody>
                  <a:tcPr/>
                </a:tc>
              </a:tr>
              <a:tr h="51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Leukemia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33.1 %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60.8 %</a:t>
                      </a:r>
                      <a:endParaRPr lang="en-US" sz="2000" dirty="0"/>
                    </a:p>
                  </a:txBody>
                  <a:tcPr/>
                </a:tc>
              </a:tr>
              <a:tr h="51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Lung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17.5 %</a:t>
                      </a:r>
                      <a:endParaRPr lang="en-US" sz="2000" dirty="0"/>
                    </a:p>
                  </a:txBody>
                  <a:tcPr/>
                </a:tc>
              </a:tr>
              <a:tr h="51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Skin (Melanoma)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81.8 %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92.8 %</a:t>
                      </a:r>
                      <a:endParaRPr lang="en-US" sz="2000" dirty="0"/>
                    </a:p>
                  </a:txBody>
                  <a:tcPr/>
                </a:tc>
              </a:tr>
              <a:tr h="51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Pancreas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7.3 %</a:t>
                      </a:r>
                      <a:endParaRPr lang="en-US" sz="2000" dirty="0"/>
                    </a:p>
                  </a:txBody>
                  <a:tcPr/>
                </a:tc>
              </a:tr>
              <a:tr h="51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Prostate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99.6 %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5953" y="5657505"/>
            <a:ext cx="736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 shows percent of people diagnosed with a cancer that are alive 5 years later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812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25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affects our ability to survive cancer?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324" y="1970290"/>
            <a:ext cx="4033527" cy="3658734"/>
          </a:xfrm>
        </p:spPr>
        <p:txBody>
          <a:bodyPr/>
          <a:lstStyle/>
          <a:p>
            <a:r>
              <a:rPr lang="en-US" dirty="0" smtClean="0"/>
              <a:t>Early diagnosis</a:t>
            </a:r>
          </a:p>
          <a:p>
            <a:endParaRPr lang="en-US" dirty="0" smtClean="0"/>
          </a:p>
          <a:p>
            <a:r>
              <a:rPr lang="en-US" dirty="0" smtClean="0"/>
              <a:t>Treatability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Prevention</a:t>
            </a:r>
          </a:p>
          <a:p>
            <a:pPr marL="742950" lvl="2" indent="-34290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0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9674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Read lesson 1.3 in the workbook and answer the questions on it.</a:t>
            </a:r>
          </a:p>
        </p:txBody>
      </p:sp>
    </p:spTree>
    <p:extLst>
      <p:ext uri="{BB962C8B-B14F-4D97-AF65-F5344CB8AC3E}">
        <p14:creationId xmlns:p14="http://schemas.microsoft.com/office/powerpoint/2010/main" val="230125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89352"/>
            <a:ext cx="8392519" cy="261973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Hippocrates believed that cancer was a “death sentence” and caused by accumulation of “bad fluids.”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much has our current view of cancer changed since then?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63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oldest description of cancer is on an Egyptian papyrus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562" y="1641726"/>
            <a:ext cx="4113911" cy="3900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4329" y="5503243"/>
            <a:ext cx="417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papyrus is part of a book on trauma surgery written in 3000 BC.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5368" y="5527625"/>
            <a:ext cx="248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“There is no cure”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22" y="1717815"/>
            <a:ext cx="2701767" cy="38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fluids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488"/>
            <a:ext cx="4407041" cy="35972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Galen thought that</a:t>
            </a: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body is composed of 4 humors:</a:t>
            </a:r>
          </a:p>
          <a:p>
            <a:r>
              <a:rPr lang="en-US" sz="2800" dirty="0" smtClean="0"/>
              <a:t>Red</a:t>
            </a:r>
          </a:p>
          <a:p>
            <a:r>
              <a:rPr lang="en-US" sz="2800" dirty="0" smtClean="0"/>
              <a:t>Phlegm</a:t>
            </a:r>
          </a:p>
          <a:p>
            <a:r>
              <a:rPr lang="en-US" sz="2800" dirty="0" smtClean="0"/>
              <a:t>Yellow bile</a:t>
            </a:r>
          </a:p>
          <a:p>
            <a:r>
              <a:rPr lang="en-US" sz="2800" dirty="0" smtClean="0"/>
              <a:t>Black bile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039786"/>
            <a:ext cx="4407041" cy="11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 smtClean="0"/>
              <a:t>Cancer occurs when black</a:t>
            </a:r>
          </a:p>
          <a:p>
            <a:pPr marL="0" indent="0">
              <a:buFont typeface="Arial" charset="0"/>
              <a:buNone/>
            </a:pPr>
            <a:r>
              <a:rPr lang="en-US" sz="2800" b="1" dirty="0" smtClean="0"/>
              <a:t>bile accumulates</a:t>
            </a:r>
            <a:r>
              <a:rPr lang="en-US" sz="2800" dirty="0" smtClean="0"/>
              <a:t>.</a:t>
            </a:r>
          </a:p>
          <a:p>
            <a:pPr marL="914400" lvl="2" indent="0">
              <a:buFont typeface="Arial" charset="0"/>
              <a:buNone/>
            </a:pPr>
            <a:endParaRPr lang="en-US" sz="2800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41" y="1832057"/>
            <a:ext cx="3100359" cy="38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tumor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43" y="1451504"/>
            <a:ext cx="4407041" cy="4732757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/>
              <a:t>John Hunter (16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-17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century) pathologist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Observed that solid tumors in one organ seemed to spread to others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first description of metastasis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41" y="1442487"/>
            <a:ext cx="3959482" cy="450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8765" y="5965729"/>
            <a:ext cx="144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Hunter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4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365" y="264880"/>
            <a:ext cx="8959635" cy="7236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800" b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66" y="1248349"/>
            <a:ext cx="841343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Divide into six groups to research </a:t>
            </a:r>
            <a:r>
              <a:rPr lang="en-US" sz="2800" dirty="0" smtClean="0">
                <a:latin typeface="+mn-lt"/>
              </a:rPr>
              <a:t>the impacts the </a:t>
            </a:r>
          </a:p>
          <a:p>
            <a:r>
              <a:rPr lang="en-US" sz="2800" dirty="0">
                <a:latin typeface="+mn-lt"/>
              </a:rPr>
              <a:t>f</a:t>
            </a:r>
            <a:r>
              <a:rPr lang="en-US" sz="2800" dirty="0" smtClean="0">
                <a:latin typeface="+mn-lt"/>
              </a:rPr>
              <a:t>ollowing scientists have had on our understanding of cancer :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1. Hippocrates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2. Galen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>	3. Andreas Vesalius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>	4. </a:t>
            </a:r>
            <a:r>
              <a:rPr lang="en-US" sz="2800" dirty="0" err="1" smtClean="0">
                <a:latin typeface="+mn-lt"/>
              </a:rPr>
              <a:t>Antonie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Van Leeuwenhoek</a:t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>	5. Rudolf </a:t>
            </a:r>
            <a:r>
              <a:rPr lang="en-US" sz="2800" dirty="0">
                <a:latin typeface="+mn-lt"/>
              </a:rPr>
              <a:t>Virchow</a:t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>	6. Stephen Paget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8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to address the following questions:</a:t>
            </a:r>
            <a:endParaRPr lang="en-US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60375" y="2191488"/>
            <a:ext cx="8229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When in history did they live?</a:t>
            </a:r>
          </a:p>
          <a:p>
            <a:endParaRPr lang="en-US" sz="2800" dirty="0"/>
          </a:p>
          <a:p>
            <a:r>
              <a:rPr lang="en-US" sz="2800" dirty="0" smtClean="0">
                <a:latin typeface="+mn-lt"/>
              </a:rPr>
              <a:t>What was their most notable finding relevant to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cancer?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How did this discovery impact what we understand about cancer?</a:t>
            </a:r>
          </a:p>
        </p:txBody>
      </p:sp>
    </p:spTree>
    <p:extLst>
      <p:ext uri="{BB962C8B-B14F-4D97-AF65-F5344CB8AC3E}">
        <p14:creationId xmlns:p14="http://schemas.microsoft.com/office/powerpoint/2010/main" val="128563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365" y="626687"/>
            <a:ext cx="8959635" cy="7236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Cancer history timeline</a:t>
            </a:r>
            <a:br>
              <a:rPr lang="en-US" dirty="0" smtClean="0"/>
            </a:br>
            <a:endParaRPr lang="en-US" sz="28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197" y="2808574"/>
            <a:ext cx="8934840" cy="1035733"/>
            <a:chOff x="45197" y="2808574"/>
            <a:chExt cx="8934840" cy="1035733"/>
          </a:xfrm>
        </p:grpSpPr>
        <p:sp>
          <p:nvSpPr>
            <p:cNvPr id="9" name="TextBox 8"/>
            <p:cNvSpPr txBox="1"/>
            <p:nvPr/>
          </p:nvSpPr>
          <p:spPr>
            <a:xfrm>
              <a:off x="1554521" y="2808574"/>
              <a:ext cx="63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0AD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50027" y="2808574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500AD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2719" y="2808574"/>
              <a:ext cx="10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1000AD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4357" y="2808574"/>
              <a:ext cx="10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1500AD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8479" y="2808574"/>
              <a:ext cx="10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2000AD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197" y="2808574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500BC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84365" y="3248720"/>
              <a:ext cx="8795672" cy="595587"/>
              <a:chOff x="184365" y="3248720"/>
              <a:chExt cx="8795672" cy="595587"/>
            </a:xfrm>
          </p:grpSpPr>
          <p:sp>
            <p:nvSpPr>
              <p:cNvPr id="4" name="Right Arrow 3"/>
              <p:cNvSpPr/>
              <p:nvPr/>
            </p:nvSpPr>
            <p:spPr>
              <a:xfrm>
                <a:off x="184365" y="3374641"/>
                <a:ext cx="8795672" cy="469666"/>
              </a:xfrm>
              <a:prstGeom prst="rightArrow">
                <a:avLst>
                  <a:gd name="adj1" fmla="val 50000"/>
                  <a:gd name="adj2" fmla="val 1129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34927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57273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248987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93071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341368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885489" y="3248720"/>
                <a:ext cx="0" cy="31311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338558" y="4070443"/>
            <a:ext cx="151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Hippocrates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86658" y="4036166"/>
            <a:ext cx="8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Galen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25021" y="440147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Van Leeuwenhoek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32985" y="3844307"/>
            <a:ext cx="112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Vesalius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54481" y="40321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Virchow</a:t>
            </a:r>
            <a:endParaRPr lang="en-US" b="1" dirty="0"/>
          </a:p>
        </p:txBody>
      </p:sp>
      <p:sp>
        <p:nvSpPr>
          <p:cNvPr id="10243" name="TextBox 10242"/>
          <p:cNvSpPr txBox="1"/>
          <p:nvPr/>
        </p:nvSpPr>
        <p:spPr>
          <a:xfrm>
            <a:off x="7355849" y="4616369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Paget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07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365" y="626687"/>
            <a:ext cx="8959635" cy="7236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Their most notable finding relevant to cancer</a:t>
            </a:r>
            <a:endParaRPr lang="en-US" sz="2800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46524"/>
              </p:ext>
            </p:extLst>
          </p:nvPr>
        </p:nvGraphicFramePr>
        <p:xfrm>
          <a:off x="567196" y="2021077"/>
          <a:ext cx="3381794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17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Hippocrates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Galen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Vesalius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Van Leeuwenhoek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Virchow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Paget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70883" y="2073262"/>
            <a:ext cx="392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First characterized cancer</a:t>
            </a:r>
            <a:endParaRPr lang="en-US" sz="2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0883" y="2642571"/>
            <a:ext cx="344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Classified four humors</a:t>
            </a:r>
            <a:endParaRPr lang="en-US" sz="2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0883" y="3218338"/>
            <a:ext cx="407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Dissected the human body</a:t>
            </a:r>
            <a:endParaRPr lang="en-US" sz="2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70883" y="3822326"/>
            <a:ext cx="2362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Visualized cells</a:t>
            </a:r>
            <a:endParaRPr lang="en-US" sz="28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0883" y="4392200"/>
            <a:ext cx="4140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Cells come from other cells</a:t>
            </a:r>
            <a:endParaRPr lang="en-US" sz="28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0883" y="4957911"/>
            <a:ext cx="414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Secondary tumors prefer certain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organs</a:t>
            </a:r>
          </a:p>
        </p:txBody>
      </p:sp>
    </p:spTree>
    <p:extLst>
      <p:ext uri="{BB962C8B-B14F-4D97-AF65-F5344CB8AC3E}">
        <p14:creationId xmlns:p14="http://schemas.microsoft.com/office/powerpoint/2010/main" val="25638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14083</TotalTime>
  <Words>599</Words>
  <Application>Microsoft Macintosh PowerPoint</Application>
  <PresentationFormat>On-screen Show (4:3)</PresentationFormat>
  <Paragraphs>156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MD template</vt:lpstr>
      <vt:lpstr>PowerPoint Presentation</vt:lpstr>
      <vt:lpstr>Do Now</vt:lpstr>
      <vt:lpstr>The oldest description of cancer is on an Egyptian papyrus</vt:lpstr>
      <vt:lpstr>Bad fluids theory</vt:lpstr>
      <vt:lpstr>Solid tumor theory</vt:lpstr>
      <vt:lpstr> Activity:  </vt:lpstr>
      <vt:lpstr>Make sure to address the following questions:</vt:lpstr>
      <vt:lpstr>Cancer history timeline </vt:lpstr>
      <vt:lpstr>Their most notable finding relevant to cancer</vt:lpstr>
      <vt:lpstr>What was its impact?</vt:lpstr>
      <vt:lpstr>Wrap up</vt:lpstr>
      <vt:lpstr>PowerPoint Presentation</vt:lpstr>
      <vt:lpstr>Metastasis = Bad Fluids?</vt:lpstr>
      <vt:lpstr>Is Cancer a Death Sentence?</vt:lpstr>
      <vt:lpstr>What affects our ability to survive cancer?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Jane Newbold</cp:lastModifiedBy>
  <cp:revision>282</cp:revision>
  <cp:lastPrinted>2010-11-09T17:54:24Z</cp:lastPrinted>
  <dcterms:created xsi:type="dcterms:W3CDTF">2014-04-14T14:53:48Z</dcterms:created>
  <dcterms:modified xsi:type="dcterms:W3CDTF">2016-04-29T20:04:43Z</dcterms:modified>
</cp:coreProperties>
</file>